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51"/>
  </p:notesMasterIdLst>
  <p:handoutMasterIdLst>
    <p:handoutMasterId r:id="rId52"/>
  </p:handoutMasterIdLst>
  <p:sldIdLst>
    <p:sldId id="269" r:id="rId4"/>
    <p:sldId id="647" r:id="rId5"/>
    <p:sldId id="585" r:id="rId6"/>
    <p:sldId id="586" r:id="rId7"/>
    <p:sldId id="548" r:id="rId8"/>
    <p:sldId id="542" r:id="rId9"/>
    <p:sldId id="645" r:id="rId10"/>
    <p:sldId id="587" r:id="rId11"/>
    <p:sldId id="628" r:id="rId12"/>
    <p:sldId id="550" r:id="rId13"/>
    <p:sldId id="559" r:id="rId14"/>
    <p:sldId id="592" r:id="rId15"/>
    <p:sldId id="629" r:id="rId16"/>
    <p:sldId id="640" r:id="rId17"/>
    <p:sldId id="557" r:id="rId18"/>
    <p:sldId id="596" r:id="rId19"/>
    <p:sldId id="597" r:id="rId20"/>
    <p:sldId id="598" r:id="rId21"/>
    <p:sldId id="546" r:id="rId22"/>
    <p:sldId id="566" r:id="rId23"/>
    <p:sldId id="600" r:id="rId24"/>
    <p:sldId id="536" r:id="rId25"/>
    <p:sldId id="537" r:id="rId26"/>
    <p:sldId id="580" r:id="rId27"/>
    <p:sldId id="581" r:id="rId28"/>
    <p:sldId id="646" r:id="rId29"/>
    <p:sldId id="627" r:id="rId30"/>
    <p:sldId id="611" r:id="rId31"/>
    <p:sldId id="658" r:id="rId32"/>
    <p:sldId id="648" r:id="rId33"/>
    <p:sldId id="649" r:id="rId34"/>
    <p:sldId id="641" r:id="rId35"/>
    <p:sldId id="650" r:id="rId36"/>
    <p:sldId id="652" r:id="rId37"/>
    <p:sldId id="653" r:id="rId38"/>
    <p:sldId id="654" r:id="rId39"/>
    <p:sldId id="655" r:id="rId40"/>
    <p:sldId id="657" r:id="rId41"/>
    <p:sldId id="656" r:id="rId42"/>
    <p:sldId id="633" r:id="rId43"/>
    <p:sldId id="634" r:id="rId44"/>
    <p:sldId id="635" r:id="rId45"/>
    <p:sldId id="651" r:id="rId46"/>
    <p:sldId id="637" r:id="rId47"/>
    <p:sldId id="638" r:id="rId48"/>
    <p:sldId id="642" r:id="rId49"/>
    <p:sldId id="636" r:id="rId50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647"/>
            <p14:sldId id="585"/>
            <p14:sldId id="586"/>
            <p14:sldId id="548"/>
            <p14:sldId id="542"/>
            <p14:sldId id="645"/>
            <p14:sldId id="587"/>
            <p14:sldId id="628"/>
            <p14:sldId id="550"/>
            <p14:sldId id="559"/>
            <p14:sldId id="592"/>
            <p14:sldId id="629"/>
            <p14:sldId id="640"/>
            <p14:sldId id="557"/>
            <p14:sldId id="596"/>
            <p14:sldId id="597"/>
            <p14:sldId id="598"/>
            <p14:sldId id="546"/>
            <p14:sldId id="566"/>
            <p14:sldId id="600"/>
            <p14:sldId id="536"/>
            <p14:sldId id="537"/>
            <p14:sldId id="580"/>
            <p14:sldId id="581"/>
            <p14:sldId id="646"/>
            <p14:sldId id="627"/>
            <p14:sldId id="611"/>
            <p14:sldId id="658"/>
            <p14:sldId id="648"/>
            <p14:sldId id="649"/>
            <p14:sldId id="641"/>
            <p14:sldId id="650"/>
            <p14:sldId id="652"/>
            <p14:sldId id="653"/>
            <p14:sldId id="654"/>
            <p14:sldId id="655"/>
            <p14:sldId id="657"/>
            <p14:sldId id="656"/>
            <p14:sldId id="633"/>
            <p14:sldId id="634"/>
            <p14:sldId id="635"/>
            <p14:sldId id="651"/>
            <p14:sldId id="637"/>
            <p14:sldId id="638"/>
            <p14:sldId id="642"/>
            <p14:sldId id="636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59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498" y="96"/>
      </p:cViewPr>
      <p:guideLst>
        <p:guide pos="4549"/>
        <p:guide pos="5796"/>
        <p:guide pos="3097"/>
        <p:guide orient="horz" pos="4178"/>
        <p:guide orient="horz" pos="1003"/>
        <p:guide pos="3959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0141" y="1186481"/>
            <a:ext cx="8925719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35401">
              <a:lnSpc>
                <a:spcPct val="100000"/>
              </a:lnSpc>
              <a:spcBef>
                <a:spcPts val="0"/>
              </a:spcBef>
              <a:buSzTx/>
              <a:buNone/>
              <a:defRPr sz="2235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2992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and Oxygen 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isotope chains</a:t>
            </a:r>
          </a:p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(And others)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8398" y="4774538"/>
            <a:ext cx="9827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</a:t>
            </a:r>
            <a:r>
              <a:rPr lang="en-US" altLang="ko-KR" sz="2800" dirty="0" smtClean="0"/>
              <a:t>Institute for Rare Isotope Science, </a:t>
            </a:r>
            <a:r>
              <a:rPr lang="en-US" altLang="ko-KR" sz="2800" dirty="0"/>
              <a:t>IBS)</a:t>
            </a:r>
          </a:p>
          <a:p>
            <a:pPr lvl="1"/>
            <a:r>
              <a:rPr lang="en-US" altLang="ko-KR" sz="2800" dirty="0" smtClean="0">
                <a:solidFill>
                  <a:srgbClr val="FF0000"/>
                </a:solidFill>
              </a:rPr>
              <a:t>With NLEFT </a:t>
            </a:r>
            <a:r>
              <a:rPr lang="en-US" altLang="ko-KR" sz="2800" dirty="0">
                <a:solidFill>
                  <a:srgbClr val="FF0000"/>
                </a:solidFill>
              </a:rPr>
              <a:t>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93029" y="5817335"/>
            <a:ext cx="5605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 smtClean="0"/>
              <a:t>Bethe Forum: Frontiers in Nuclear Physics</a:t>
            </a:r>
          </a:p>
          <a:p>
            <a:pPr lvl="1"/>
            <a:r>
              <a:rPr lang="en-US" altLang="ko-KR" sz="1800" dirty="0" smtClean="0"/>
              <a:t>2023.Nov.21-23, BCTP, Bonn</a:t>
            </a:r>
          </a:p>
          <a:p>
            <a:pPr lvl="1"/>
            <a:r>
              <a:rPr lang="en-US" altLang="ko-KR" sz="1800" dirty="0"/>
              <a:t>https://indico.hiskp.uni-bonn.de/event/389/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8" y="268891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lattice size 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6" y="1704976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27417" y="6441369"/>
            <a:ext cx="4573733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(Figure From Dean’s presentation)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Improved action with non-locality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 practical calculation, sign problem and convergence of perturbation have to be taken care of.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To improve the non-perturbative calculation, </a:t>
            </a:r>
          </a:p>
          <a:p>
            <a:r>
              <a:rPr lang="en-US" altLang="ko-KR" dirty="0"/>
              <a:t>     Local and non-local smearing of contact interaction are introduced.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3574674"/>
            <a:ext cx="6462135" cy="61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52" y="4868863"/>
            <a:ext cx="3364262" cy="13905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418" y="3725643"/>
            <a:ext cx="2258037" cy="3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8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 err="1"/>
              <a:t>Yuanzhuo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And More…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71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41" y="4913507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110" y="4242537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H_s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" y="1705842"/>
            <a:ext cx="8465358" cy="4321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Carbon/Oxygen Isotope calculations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300" y="1681018"/>
            <a:ext cx="8427027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WFM Hamiltonian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Initial wave functions are prepared with HO wave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 projection operator used but prepared with correct </a:t>
            </a:r>
            <a:r>
              <a:rPr lang="en-US" dirty="0" err="1" smtClean="0"/>
              <a:t>M_z</a:t>
            </a:r>
            <a:endParaRPr lang="en-US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9" y="2643589"/>
            <a:ext cx="3532908" cy="3532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0545" y="3639127"/>
            <a:ext cx="105294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35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4" y="1709467"/>
            <a:ext cx="7801361" cy="420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54" y="1946509"/>
            <a:ext cx="6431591" cy="346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382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19114" y="4268927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Ab initio</a:t>
            </a:r>
          </a:p>
          <a:p>
            <a:r>
              <a:rPr lang="en-US" altLang="ko-KR" sz="1200" dirty="0"/>
              <a:t>Nuclear</a:t>
            </a:r>
          </a:p>
          <a:p>
            <a:r>
              <a:rPr lang="en-US" altLang="ko-KR" sz="1200" dirty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29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92263"/>
            <a:ext cx="3571875" cy="2362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22" y="1377707"/>
            <a:ext cx="4294337" cy="2683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9" y="4169824"/>
            <a:ext cx="3782785" cy="2462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3250" y="6475588"/>
            <a:ext cx="2828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NCSM results from I.-J. Shin(IRIS,IBS)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430982" y="4104169"/>
            <a:ext cx="4210627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Some pattern observed for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2N, 3N contribution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1S0, 3S1 contact terms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p/n</a:t>
            </a:r>
            <a:r>
              <a:rPr lang="en-US" dirty="0" smtClean="0"/>
              <a:t> kinetic energies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However, each contributions are not physical observable and can be model 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73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Radius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1" y="1592263"/>
            <a:ext cx="6215622" cy="5058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4764" y="2650836"/>
            <a:ext cx="2359877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Yuanzhuo</a:t>
            </a:r>
            <a:r>
              <a:rPr lang="en-US" dirty="0" smtClean="0"/>
              <a:t> 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57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Also, Carbon isotopes, odd Oxygen isotopes, Cluster structure, excited states will be studied.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8788" y="2681288"/>
            <a:ext cx="8915400" cy="9906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Others</a:t>
            </a:r>
            <a:endParaRPr lang="en-US" sz="5400" dirty="0"/>
          </a:p>
        </p:txBody>
      </p:sp>
      <p:sp>
        <p:nvSpPr>
          <p:cNvPr id="5" name="직사각형 4"/>
          <p:cNvSpPr/>
          <p:nvPr/>
        </p:nvSpPr>
        <p:spPr>
          <a:xfrm>
            <a:off x="656253" y="3857018"/>
            <a:ext cx="3033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(Only preliminary results)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453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G.T. transition amplitude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0669E9-3729-81CF-B7E1-6D55C5C5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4" y="1769051"/>
            <a:ext cx="3273225" cy="1880236"/>
          </a:xfrm>
          <a:prstGeom prst="rect">
            <a:avLst/>
          </a:prstGeom>
        </p:spPr>
      </p:pic>
      <p:pic>
        <p:nvPicPr>
          <p:cNvPr id="5" name="Picture 2" descr="Fig. 2">
            <a:extLst>
              <a:ext uri="{FF2B5EF4-FFF2-40B4-BE49-F238E27FC236}">
                <a16:creationId xmlns:a16="http://schemas.microsoft.com/office/drawing/2014/main" id="{9F74AE69-EC18-28D3-7855-DB3EB8DE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9" y="4086823"/>
            <a:ext cx="3081610" cy="245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g. 1">
            <a:extLst>
              <a:ext uri="{FF2B5EF4-FFF2-40B4-BE49-F238E27FC236}">
                <a16:creationId xmlns:a16="http://schemas.microsoft.com/office/drawing/2014/main" id="{E880C463-5D19-6D4E-E905-1C1193BB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019" y="2884145"/>
            <a:ext cx="4169260" cy="37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23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G.T. transition amplitude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9" y="1592263"/>
            <a:ext cx="6363588" cy="10193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9" y="2682586"/>
            <a:ext cx="5325218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545" y="3833091"/>
            <a:ext cx="5902037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Needs to compute two nuclei at the same time</a:t>
            </a:r>
          </a:p>
          <a:p>
            <a:r>
              <a:rPr lang="en-US" dirty="0" smtClean="0"/>
              <a:t>2. For orthogonal states, Z_{</a:t>
            </a:r>
            <a:r>
              <a:rPr lang="en-US" dirty="0" err="1" smtClean="0"/>
              <a:t>ij</a:t>
            </a:r>
            <a:r>
              <a:rPr lang="en-US" dirty="0" smtClean="0"/>
              <a:t>} = 0.</a:t>
            </a:r>
          </a:p>
          <a:p>
            <a:r>
              <a:rPr lang="en-US" dirty="0"/>
              <a:t> </a:t>
            </a:r>
            <a:r>
              <a:rPr lang="en-US" dirty="0" smtClean="0"/>
              <a:t>   (Sampling channels one at a time is not suitable.)</a:t>
            </a:r>
          </a:p>
          <a:p>
            <a:r>
              <a:rPr lang="en-US" dirty="0" smtClean="0"/>
              <a:t>3. How should we sample auxiliary fields for Z_{12}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1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: Re-weighting method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317" y="5005141"/>
            <a:ext cx="8029865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A nuclei (A wave vectors)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Select A-1 or A-2 </a:t>
            </a:r>
            <a:r>
              <a:rPr lang="en-US" dirty="0" err="1" smtClean="0">
                <a:sym typeface="Wingdings" panose="05000000000000000000" pitchFamily="2" charset="2"/>
              </a:rPr>
              <a:t>s.p</a:t>
            </a:r>
            <a:r>
              <a:rPr lang="en-US" dirty="0" smtClean="0">
                <a:sym typeface="Wingdings" panose="05000000000000000000" pitchFamily="2" charset="2"/>
              </a:rPr>
              <a:t>. waves to construct trial wave functions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Use the same auxiliary fields sampling  for A nuclei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/>
              <a:t>Reweight probability for A-1 or A-2 nuclei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0" y="1524000"/>
            <a:ext cx="671606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4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: Re-weighting method</a:t>
            </a:r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83491" y="2159351"/>
            <a:ext cx="8145318" cy="2122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    5He                                        4He </a:t>
            </a:r>
            <a:endParaRPr lang="en-US" dirty="0"/>
          </a:p>
          <a:p>
            <a:r>
              <a:rPr lang="en-US" dirty="0"/>
              <a:t>Lt=100  -0.25592E+02  0.12145E+00  -0.28048E+02  0.22358E+00</a:t>
            </a:r>
          </a:p>
          <a:p>
            <a:r>
              <a:rPr lang="en-US" dirty="0"/>
              <a:t>Lt=200  -0.26400E+02  0.21669E+00  -0.28407E+02  0.25195E+00</a:t>
            </a:r>
          </a:p>
          <a:p>
            <a:r>
              <a:rPr lang="en-US" dirty="0"/>
              <a:t>Lt=300  -0.26458E+02  0.18151E+00  -0.28794E+02  0.28754E+00</a:t>
            </a:r>
          </a:p>
          <a:p>
            <a:r>
              <a:rPr lang="en-US" dirty="0"/>
              <a:t>Lt=400  -0.26647E+02  0.15672E+00  -0.27967E+02  0.33789E+00</a:t>
            </a:r>
          </a:p>
          <a:p>
            <a:r>
              <a:rPr lang="en-US" dirty="0" err="1"/>
              <a:t>extrap</a:t>
            </a:r>
            <a:r>
              <a:rPr lang="en-US" dirty="0"/>
              <a:t>   26.62 +/- 0.12             </a:t>
            </a:r>
            <a:r>
              <a:rPr lang="en-US" dirty="0" smtClean="0"/>
              <a:t>               28.43 </a:t>
            </a:r>
            <a:r>
              <a:rPr lang="en-US" dirty="0"/>
              <a:t>+/- 0.42</a:t>
            </a:r>
          </a:p>
          <a:p>
            <a:r>
              <a:rPr lang="en-US" dirty="0" err="1"/>
              <a:t>exp</a:t>
            </a:r>
            <a:r>
              <a:rPr lang="en-US" dirty="0"/>
              <a:t>     </a:t>
            </a:r>
            <a:r>
              <a:rPr lang="en-US" dirty="0" smtClean="0"/>
              <a:t>   </a:t>
            </a:r>
            <a:r>
              <a:rPr lang="en-US" dirty="0"/>
              <a:t>27.5605                   </a:t>
            </a:r>
            <a:r>
              <a:rPr lang="en-US" dirty="0" smtClean="0"/>
              <a:t>                 </a:t>
            </a:r>
            <a:r>
              <a:rPr lang="en-US" dirty="0"/>
              <a:t>28.2956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933" y="1687415"/>
            <a:ext cx="217399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4He within 5He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85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: Re-weighting method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491" y="3278914"/>
            <a:ext cx="90516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Preliminary calculation of  6He(0+) -&gt; 6Li(1+) by using 7Li(3/2-) sampling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To fix the angular momentum, two projection operators are used.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However, 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Bad convergence in binding energy of 6He, 6Li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Two Projection operators raises sign problem.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3" y="5363788"/>
            <a:ext cx="6154009" cy="1228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491" y="1637897"/>
            <a:ext cx="9051636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Preliminary calculation of  3H -&gt; 3He by using 4He sampling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|&lt;3He| tau_{+}|3H  &gt;|~1 and |&lt;3He|sigma_z tau_{+}|3H&gt;|~1  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Significant increase of BE error compared to independent calculations   </a:t>
            </a:r>
          </a:p>
        </p:txBody>
      </p:sp>
    </p:spTree>
    <p:extLst>
      <p:ext uri="{BB962C8B-B14F-4D97-AF65-F5344CB8AC3E}">
        <p14:creationId xmlns:p14="http://schemas.microsoft.com/office/powerpoint/2010/main" val="2870905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: Mixed Sampling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36639"/>
            <a:ext cx="6249272" cy="914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782" y="1717964"/>
            <a:ext cx="6834909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Working on mixed sampling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145" y="3676915"/>
            <a:ext cx="866255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Preliminary results for 6He(0+) -&gt; 6Li(1+)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Better convergence in BE than re-weight method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(comparable to independent calculations)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Instead of using projection operator, use </a:t>
            </a:r>
            <a:r>
              <a:rPr lang="en-US" dirty="0" err="1" smtClean="0"/>
              <a:t>Mz</a:t>
            </a:r>
            <a:r>
              <a:rPr lang="en-US" dirty="0" smtClean="0"/>
              <a:t>=0 , </a:t>
            </a:r>
            <a:r>
              <a:rPr lang="en-US" dirty="0" err="1" smtClean="0"/>
              <a:t>Mz</a:t>
            </a:r>
            <a:r>
              <a:rPr lang="en-US" dirty="0" smtClean="0"/>
              <a:t>=1 trial waves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Large </a:t>
            </a:r>
            <a:r>
              <a:rPr lang="en-US" dirty="0"/>
              <a:t>uncertainty in GT </a:t>
            </a:r>
            <a:r>
              <a:rPr lang="en-US" dirty="0" smtClean="0"/>
              <a:t>amplitude yet.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8145" y="3003124"/>
            <a:ext cx="86625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Instead of projection operator, fix the </a:t>
            </a:r>
            <a:r>
              <a:rPr lang="en-US" dirty="0" err="1" smtClean="0"/>
              <a:t>J_z</a:t>
            </a:r>
            <a:r>
              <a:rPr lang="en-US" dirty="0" smtClean="0"/>
              <a:t> of initial wave functions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4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Dripline for unitary Fermions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255" y="1681018"/>
            <a:ext cx="9034895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Full chiral EFT calculation are very expensive for many fermions.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Gas :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A strongly coupled conformal system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Physically interesting multi-fermion system with simple interaction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2" y="3136968"/>
            <a:ext cx="6706536" cy="7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: Unitary limit </a:t>
                </a: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largest possible scattering amplitude. Infinite scattering length. </a:t>
                </a:r>
              </a:p>
              <a:p>
                <a:r>
                  <a:rPr lang="en-US" altLang="ko-KR" sz="2000" dirty="0">
                    <a:sym typeface="Wingdings" panose="05000000000000000000" pitchFamily="2" charset="2"/>
                  </a:rPr>
                  <a:t>    ( Realistic nuclear force is close to unitary limit.) </a:t>
                </a: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  <a:blipFill>
                <a:blip r:embed="rId3"/>
                <a:stretch>
                  <a:fillRect l="-773" t="-3106" r="-687" b="-10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7772" y="5385641"/>
            <a:ext cx="6288810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Universality</a:t>
            </a:r>
            <a:r>
              <a:rPr lang="en-US" altLang="ko-KR" dirty="0"/>
              <a:t> of unitary limit of many fermion system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Bertsch</a:t>
            </a:r>
            <a:r>
              <a:rPr lang="en-US" altLang="ko-KR" dirty="0">
                <a:sym typeface="Wingdings" panose="05000000000000000000" pitchFamily="2" charset="2"/>
              </a:rPr>
              <a:t> Parameter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832" y="5238028"/>
            <a:ext cx="1337225" cy="11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86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Unitary limit Hamiltonian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3439090" cy="2516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4390" y="1592263"/>
            <a:ext cx="5338919" cy="62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1S0 NN scattering phase shift is fitted for unitary limit .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In cubic and BCC lattice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27349" y="3208634"/>
            <a:ext cx="4953000" cy="6724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N=66 neutrons (33 spin up, 33 spin down)</a:t>
            </a:r>
          </a:p>
          <a:p>
            <a:r>
              <a:rPr lang="en-US" altLang="ko-KR" dirty="0"/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" y="4232995"/>
            <a:ext cx="3595549" cy="2399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642" y="4072976"/>
            <a:ext cx="1952898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28" y="5541355"/>
            <a:ext cx="3643893" cy="31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58" y="5995527"/>
            <a:ext cx="1586997" cy="2952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763" y="5995527"/>
            <a:ext cx="1503201" cy="3932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250" y="5434829"/>
            <a:ext cx="157126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Cubic lattice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16194" y="5926370"/>
            <a:ext cx="1463862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BCC lattice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283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Unitary Fermions under </a:t>
            </a:r>
            <a:r>
              <a:rPr lang="en-US" dirty="0" smtClean="0"/>
              <a:t>trap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255" y="1671782"/>
            <a:ext cx="8526895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itself does not form a bound nuclei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Introduce an external spherical well potential  </a:t>
            </a:r>
          </a:p>
          <a:p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Can we find a relation between </a:t>
            </a:r>
            <a:r>
              <a:rPr 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trap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shape and dripline?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Separation energy have to be calculated accurately</a:t>
            </a:r>
          </a:p>
          <a:p>
            <a:r>
              <a:rPr lang="en-US" dirty="0">
                <a:sym typeface="Wingdings" panose="05000000000000000000" pitchFamily="2" charset="2"/>
              </a:rPr>
              <a:t>     Use an re-weighting method to reduce error in separation energy.</a:t>
            </a:r>
          </a:p>
          <a:p>
            <a:r>
              <a:rPr lang="en-US" dirty="0">
                <a:sym typeface="Wingdings" panose="05000000000000000000" pitchFamily="2" charset="2"/>
              </a:rPr>
              <a:t>         </a:t>
            </a:r>
            <a:r>
              <a:rPr lang="en-US" dirty="0" smtClean="0">
                <a:sym typeface="Wingdings" panose="05000000000000000000" pitchFamily="2" charset="2"/>
              </a:rPr>
              <a:t>(correlated </a:t>
            </a:r>
            <a:r>
              <a:rPr lang="en-US" dirty="0">
                <a:sym typeface="Wingdings" panose="05000000000000000000" pitchFamily="2" charset="2"/>
              </a:rPr>
              <a:t>error estimation in energy difference.)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Unfortunately, realistic mean-field potential is rather expensive.</a:t>
            </a:r>
          </a:p>
          <a:p>
            <a:r>
              <a:rPr lang="en-US" dirty="0">
                <a:sym typeface="Wingdings" panose="05000000000000000000" pitchFamily="2" charset="2"/>
              </a:rPr>
              <a:t>         (reaching dripline in Unitary limits is difficult.)</a:t>
            </a:r>
          </a:p>
          <a:p>
            <a:r>
              <a:rPr lang="en-US" dirty="0">
                <a:sym typeface="Wingdings" panose="05000000000000000000" pitchFamily="2" charset="2"/>
              </a:rPr>
              <a:t>     limited to shallow external potential. </a:t>
            </a:r>
          </a:p>
          <a:p>
            <a:r>
              <a:rPr lang="en-US" dirty="0">
                <a:sym typeface="Wingdings" panose="05000000000000000000" pitchFamily="2" charset="2"/>
              </a:rPr>
              <a:t>        Try to see the dependence on  parameter : y0 = m R^2 V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2426" y="5377326"/>
            <a:ext cx="70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  </a:t>
            </a:r>
            <a:r>
              <a:rPr lang="en-US" sz="2400" dirty="0">
                <a:solidFill>
                  <a:srgbClr val="FF0000"/>
                </a:solidFill>
              </a:rPr>
              <a:t>(Work in progress. Only preliminary results) </a:t>
            </a:r>
          </a:p>
        </p:txBody>
      </p:sp>
    </p:spTree>
    <p:extLst>
      <p:ext uri="{BB962C8B-B14F-4D97-AF65-F5344CB8AC3E}">
        <p14:creationId xmlns:p14="http://schemas.microsoft.com/office/powerpoint/2010/main" val="2689275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Neutrons in trap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6" y="1487038"/>
            <a:ext cx="4221035" cy="4221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3873" y="2477638"/>
            <a:ext cx="61840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4n </a:t>
            </a:r>
            <a:endParaRPr lang="en-US" dirty="0"/>
          </a:p>
        </p:txBody>
      </p:sp>
      <p:pic>
        <p:nvPicPr>
          <p:cNvPr id="5" name="y0_bound.png" descr="y0_boun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92263"/>
            <a:ext cx="4331116" cy="43311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2114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energies </a:t>
            </a:r>
          </a:p>
        </p:txBody>
      </p:sp>
      <p:pic>
        <p:nvPicPr>
          <p:cNvPr id="3" name="Sn_isotopes.png" descr="Sn_isoto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74" y="1385455"/>
            <a:ext cx="6450976" cy="48382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495300" y="1708727"/>
            <a:ext cx="18507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Lattice spacing 100 MeV</a:t>
            </a:r>
          </a:p>
          <a:p>
            <a:endParaRPr lang="en-US" dirty="0"/>
          </a:p>
          <a:p>
            <a:r>
              <a:rPr lang="en-US" dirty="0"/>
              <a:t>Spherical well </a:t>
            </a:r>
          </a:p>
          <a:p>
            <a:r>
              <a:rPr lang="en-US" dirty="0"/>
              <a:t>radius~ 4fm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99358" y="59005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84606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V_8_4n_density_xy.png" descr="V_8_4n_density_x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8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V_8_5n_density_xy.png" descr="V_8_5n_density_x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79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V_8_6n_density_xy.png" descr="V_8_6n_density_x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6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V_8_7n_density_xy.png" descr="V_8_7n_density_x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4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V_8_8n_density_xy.png" descr="V_8_8n_density_x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8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V_8_9n_density_xy.png" descr="V_8_9n_density_x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379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V_8_10n_density_xy.png" descr="V_8_10n_density_x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66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V_8_11n_density_xy.png" descr="V_8_11n_density_x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694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0327244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38819"/>
            <a:ext cx="4022322" cy="3016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35" y="1592263"/>
            <a:ext cx="3799393" cy="298397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83838077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Extrapolation?</a:t>
            </a:r>
            <a:endParaRPr lang="en-US" dirty="0"/>
          </a:p>
        </p:txBody>
      </p:sp>
      <p:pic>
        <p:nvPicPr>
          <p:cNvPr id="6" name="N_alpha.png" descr="N_alp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99" y="1348732"/>
            <a:ext cx="4456756" cy="445675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24376" y="2549236"/>
            <a:ext cx="382385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Needs More data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6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(ab initio) Nuclear physics is challenging.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Non-perturbative many body problem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And more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Some reaction calculation for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Sensitive to nuclear force ? (</a:t>
            </a:r>
            <a:r>
              <a:rPr lang="en-US" altLang="ko-KR" dirty="0"/>
              <a:t>Role of 3-body force?) </a:t>
            </a:r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33400"/>
            <a:ext cx="7477532" cy="5509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6643" y="6250163"/>
            <a:ext cx="4754507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Ann.Rev.Nucl.Part.Sci</a:t>
            </a:r>
            <a:r>
              <a:rPr lang="en-US" i="1" dirty="0"/>
              <a:t>.</a:t>
            </a:r>
            <a:r>
              <a:rPr lang="en-US" dirty="0"/>
              <a:t> 65 (2015) </a:t>
            </a:r>
            <a:r>
              <a:rPr lang="en-US" dirty="0" smtClean="0"/>
              <a:t>457-484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72832" y="2133600"/>
            <a:ext cx="198483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Oxygen isotopes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4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92074" y="6338182"/>
            <a:ext cx="4581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(Figures from Dean’s presentation)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0837" y="6092825"/>
            <a:ext cx="4581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(From Dean’s presentation)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20759</TotalTime>
  <Words>1533</Words>
  <Application>Microsoft Office PowerPoint</Application>
  <PresentationFormat>A4 용지(210x297mm)</PresentationFormat>
  <Paragraphs>262</Paragraphs>
  <Slides>47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돋움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PowerPoint 프레젠테이션</vt:lpstr>
      <vt:lpstr>Ab-initio method</vt:lpstr>
      <vt:lpstr>Ab initio many-body</vt:lpstr>
      <vt:lpstr>Dripline</vt:lpstr>
      <vt:lpstr>PowerPoint 프레젠테이션</vt:lpstr>
      <vt:lpstr>Nuclear Lattice Effective Field Theory</vt:lpstr>
      <vt:lpstr>Path integral</vt:lpstr>
      <vt:lpstr>Lattice Hamiltonian</vt:lpstr>
      <vt:lpstr>Auxiliary Field Monte Carlo </vt:lpstr>
      <vt:lpstr>Applications of NLEFT</vt:lpstr>
      <vt:lpstr>Chiral Effective Field Theory</vt:lpstr>
      <vt:lpstr>Sign problem in NLEFT</vt:lpstr>
      <vt:lpstr>Improved action with non-locality</vt:lpstr>
      <vt:lpstr>PowerPoint 프레젠테이션</vt:lpstr>
      <vt:lpstr>PowerPoint 프레젠테이션</vt:lpstr>
      <vt:lpstr>PowerPoint 프레젠테이션</vt:lpstr>
      <vt:lpstr>Lattice chiral Hamiltonian (N3LO)</vt:lpstr>
      <vt:lpstr>Wave function matching</vt:lpstr>
      <vt:lpstr>Wave function matching Hamiltonian</vt:lpstr>
      <vt:lpstr>BE/A from WFM</vt:lpstr>
      <vt:lpstr>Charge density from WFM</vt:lpstr>
      <vt:lpstr>Charge Radius</vt:lpstr>
      <vt:lpstr>Nuclear/Neutron Matter</vt:lpstr>
      <vt:lpstr>Carbon/Oxygen Isotope calculations</vt:lpstr>
      <vt:lpstr>Carbon and Oxygen</vt:lpstr>
      <vt:lpstr>Carbon isotopes</vt:lpstr>
      <vt:lpstr>Carbon isotopes</vt:lpstr>
      <vt:lpstr>Kinetic energy</vt:lpstr>
      <vt:lpstr>Charge Radius</vt:lpstr>
      <vt:lpstr>Summary</vt:lpstr>
      <vt:lpstr>Others</vt:lpstr>
      <vt:lpstr>G.T. transition amplitude</vt:lpstr>
      <vt:lpstr>G.T. transition amplitude</vt:lpstr>
      <vt:lpstr>Trial : Re-weighting method</vt:lpstr>
      <vt:lpstr>Trial : Re-weighting method</vt:lpstr>
      <vt:lpstr>Trial : Re-weighting method</vt:lpstr>
      <vt:lpstr>Trial : Mixed Sampling</vt:lpstr>
      <vt:lpstr>Dripline for unitary Fermions</vt:lpstr>
      <vt:lpstr>Unitary limit Hamiltonian</vt:lpstr>
      <vt:lpstr>Unitary Fermions under trap</vt:lpstr>
      <vt:lpstr>Neutrons in trap</vt:lpstr>
      <vt:lpstr>Separation energies </vt:lpstr>
      <vt:lpstr>V0=8MeV density contour </vt:lpstr>
      <vt:lpstr>V0=8MeV density contour </vt:lpstr>
      <vt:lpstr>Extrapolation?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1197</cp:revision>
  <cp:lastPrinted>2018-09-03T05:45:20Z</cp:lastPrinted>
  <dcterms:created xsi:type="dcterms:W3CDTF">2016-03-06T10:47:04Z</dcterms:created>
  <dcterms:modified xsi:type="dcterms:W3CDTF">2023-11-18T09:22:09Z</dcterms:modified>
</cp:coreProperties>
</file>